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331" r:id="rId5"/>
    <p:sldId id="328" r:id="rId6"/>
    <p:sldId id="258" r:id="rId7"/>
    <p:sldId id="311" r:id="rId8"/>
    <p:sldId id="312" r:id="rId9"/>
    <p:sldId id="313" r:id="rId10"/>
    <p:sldId id="314" r:id="rId11"/>
    <p:sldId id="262" r:id="rId12"/>
    <p:sldId id="316" r:id="rId13"/>
    <p:sldId id="318" r:id="rId14"/>
    <p:sldId id="321" r:id="rId15"/>
    <p:sldId id="317" r:id="rId16"/>
    <p:sldId id="327" r:id="rId17"/>
    <p:sldId id="329" r:id="rId18"/>
    <p:sldId id="330" r:id="rId19"/>
    <p:sldId id="326" r:id="rId20"/>
    <p:sldId id="310" r:id="rId21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l" initials="p" lastIdx="6" clrIdx="0"/>
  <p:cmAuthor id="1" name="Joëlle Zimmerli" initials="j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Inserate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20948932844997E-3"/>
                  <c:y val="-1.714701452924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04D-40F4-A538-ED2FABF824C9}"/>
                </c:ext>
              </c:extLst>
            </c:dLbl>
            <c:dLbl>
              <c:idx val="1"/>
              <c:layout>
                <c:manualLayout>
                  <c:x val="5.4342851647172167E-17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4D-40F4-A538-ED2FABF824C9}"/>
                </c:ext>
              </c:extLst>
            </c:dLbl>
            <c:dLbl>
              <c:idx val="2"/>
              <c:layout>
                <c:manualLayout>
                  <c:x val="0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4D-40F4-A538-ED2FABF824C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243574</c:v>
                </c:pt>
                <c:pt idx="1">
                  <c:v>230876</c:v>
                </c:pt>
                <c:pt idx="2">
                  <c:v>230083</c:v>
                </c:pt>
                <c:pt idx="3">
                  <c:v>257955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4D-40F4-A538-ED2FABF82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79488"/>
        <c:axId val="17681024"/>
      </c:barChart>
      <c:catAx>
        <c:axId val="1767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681024"/>
        <c:crosses val="autoZero"/>
        <c:auto val="1"/>
        <c:lblAlgn val="ctr"/>
        <c:lblOffset val="100"/>
        <c:noMultiLvlLbl val="0"/>
      </c:catAx>
      <c:valAx>
        <c:axId val="1768102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767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126163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696E-8404-410D-B733-AC6937A6BC7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125" y="6148388"/>
            <a:ext cx="5127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6378575"/>
            <a:ext cx="504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35850" y="6442075"/>
            <a:ext cx="15287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45DAE-1C4A-41DB-9D37-B8715546F62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67D0-FB21-436B-9526-C8AE83686C0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9C3E6-BAB2-49B9-80C0-351518BBD6E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C13C1-A01B-412C-B480-EA211344F78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FE39D-4CB6-40E5-9312-76E76575E9E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D654B-2AB5-4A11-AF14-033D081DEE9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4D8A-9279-411F-BB81-677C421C226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0536-E08C-4970-BA02-99A47488D2E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1276-AD58-407B-984F-C62A7B8E616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2F6F-67A1-45D7-8DF7-88E35594A24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>
              <a:sym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70056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342900" indent="-3429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711200" indent="-3683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068388" indent="-3556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435100" indent="-365125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18923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3495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8067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2639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84675" y="6573838"/>
            <a:ext cx="1397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</a:lstStyle>
          <a:p>
            <a:pPr>
              <a:defRPr/>
            </a:pPr>
            <a:fld id="{4B41A1DA-3FA0-4DF6-9547-2268BBFB6E8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529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342900" indent="-3429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711200" indent="-3683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068388" indent="-355600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435100" indent="-365125" algn="l" rtl="0" eaLnBrk="0" fontAlgn="base" hangingPunct="0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18923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3495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8067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263900" indent="-365125" algn="l" rtl="0" fontAlgn="base">
        <a:lnSpc>
          <a:spcPct val="11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▪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qu.ch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6378575"/>
            <a:ext cx="504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5850" y="6454775"/>
            <a:ext cx="15287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  <a:t/>
            </a:r>
            <a:b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</a:br>
            <a: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  <a:t/>
            </a:r>
            <a:b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</a:br>
            <a: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  <a:t/>
            </a:r>
            <a:b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</a:br>
            <a:endParaRPr lang="en-US" altLang="de-DE" sz="1800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476672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</a:pPr>
            <a:endParaRPr lang="de-DE" altLang="de-DE" sz="2800" dirty="0" smtClean="0">
              <a:solidFill>
                <a:srgbClr val="00529F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CH" altLang="de-DE" b="1" dirty="0">
                <a:solidFill>
                  <a:srgbClr val="00529F"/>
                </a:solidFill>
                <a:latin typeface="+mj-lt"/>
                <a:sym typeface="Arial Bold" charset="0"/>
              </a:rPr>
              <a:t>Vorstellung des neuen SVIT - Gutachten zur Beurteilung des orts- und </a:t>
            </a:r>
            <a:r>
              <a:rPr lang="de-CH" altLang="de-DE" b="1" dirty="0" smtClean="0">
                <a:solidFill>
                  <a:srgbClr val="00529F"/>
                </a:solidFill>
                <a:latin typeface="+mj-lt"/>
                <a:sym typeface="Arial Bold" charset="0"/>
              </a:rPr>
              <a:t>quartiersüblichen Mietzinses</a:t>
            </a:r>
          </a:p>
          <a:p>
            <a:pPr marL="0" indent="0" eaLnBrk="1" hangingPunct="1">
              <a:lnSpc>
                <a:spcPct val="100000"/>
              </a:lnSpc>
              <a:spcBef>
                <a:spcPts val="1000"/>
              </a:spcBef>
            </a:pPr>
            <a:endParaRPr lang="de-DE" altLang="de-DE" sz="2000" dirty="0" smtClean="0">
              <a:solidFill>
                <a:srgbClr val="00529F"/>
              </a:solidFill>
              <a:latin typeface="Arial Bold" charset="0"/>
              <a:sym typeface="Arial Bold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CH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SVIT-Frühstück, SVIT Aargau</a:t>
            </a:r>
            <a:br>
              <a:rPr lang="de-CH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</a:br>
            <a:r>
              <a:rPr lang="de-CH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Donnerstag, 27. April 2017</a:t>
            </a:r>
            <a:endParaRPr lang="de-CH" altLang="de-DE" dirty="0">
              <a:solidFill>
                <a:srgbClr val="00529F"/>
              </a:solidFill>
              <a:latin typeface="Arial Bold" charset="0"/>
              <a:sym typeface="Arial Bold" charset="0"/>
            </a:endParaRPr>
          </a:p>
          <a:p>
            <a:pPr marL="0" indent="0" eaLnBrk="1" hangingPunct="1">
              <a:spcBef>
                <a:spcPts val="1000"/>
              </a:spcBef>
            </a:pPr>
            <a:endParaRPr lang="de-DE" altLang="de-DE" sz="1600" dirty="0" smtClean="0">
              <a:solidFill>
                <a:srgbClr val="00529F"/>
              </a:solidFill>
            </a:endParaRPr>
          </a:p>
          <a:p>
            <a:pPr marL="0" indent="0" eaLnBrk="1" hangingPunct="1">
              <a:spcBef>
                <a:spcPts val="700"/>
              </a:spcBef>
            </a:pPr>
            <a:r>
              <a:rPr lang="de-DE" altLang="de-DE" sz="1600" dirty="0" smtClean="0">
                <a:solidFill>
                  <a:srgbClr val="00529F"/>
                </a:solidFill>
              </a:rPr>
              <a:t>Prof. Dr. Peter Ilg, Swiss Real Estate Institute, der HWZ und des SVIT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318555"/>
            <a:ext cx="2232496" cy="127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79296" cy="77809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1800" b="1" dirty="0"/>
              <a:t>2</a:t>
            </a:r>
            <a:r>
              <a:rPr lang="de-DE" altLang="de-DE" sz="1800" b="1" dirty="0" smtClean="0"/>
              <a:t>. Bestimmung </a:t>
            </a:r>
            <a:r>
              <a:rPr lang="de-DE" altLang="de-DE" sz="1800" b="1" dirty="0"/>
              <a:t>des orts- und quartiersüblichen Mietzinses anhand von </a:t>
            </a:r>
            <a:r>
              <a:rPr lang="de-DE" altLang="de-DE" sz="1800" b="1" dirty="0" smtClean="0"/>
              <a:t>Vergleichsobjekten</a:t>
            </a:r>
            <a:endParaRPr lang="de-DE" altLang="de-DE" sz="1800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37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60427CC9-965C-4A09-AB77-764734FEB223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10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252536" y="1124744"/>
            <a:ext cx="8711952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de-CH" sz="1400" dirty="0"/>
              <a:t>Der Bruttomietzins des Objekts an der </a:t>
            </a:r>
            <a:r>
              <a:rPr lang="de-CH" sz="1400" dirty="0" smtClean="0"/>
              <a:t>Margrit-Rainer-Str </a:t>
            </a:r>
            <a:r>
              <a:rPr lang="de-CH" sz="1400" dirty="0"/>
              <a:t>liegt mit CHF 3`350.- etwa </a:t>
            </a:r>
            <a:r>
              <a:rPr lang="de-CH" sz="1400" dirty="0" smtClean="0"/>
              <a:t>CHF 384</a:t>
            </a:r>
            <a:r>
              <a:rPr lang="de-CH" sz="1400" dirty="0"/>
              <a:t>.- (10%) 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smtClean="0"/>
              <a:t>unter </a:t>
            </a:r>
            <a:r>
              <a:rPr lang="de-CH" sz="1400" dirty="0"/>
              <a:t>dem Durchschnitt der Vergleichsobjekte. Er ist, mit einem Unterschied von CHF 1131.-, 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smtClean="0"/>
              <a:t>25</a:t>
            </a:r>
            <a:r>
              <a:rPr lang="de-CH" sz="1400" dirty="0"/>
              <a:t>% von der Missbrauchsgrenze entfernt. </a:t>
            </a:r>
            <a:endParaRPr lang="de-CH" sz="1400" dirty="0">
              <a:effectLst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1507" r="4606" b="1761"/>
          <a:stretch/>
        </p:blipFill>
        <p:spPr bwMode="auto">
          <a:xfrm>
            <a:off x="467544" y="1911927"/>
            <a:ext cx="8025561" cy="43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 flipV="1">
            <a:off x="1331640" y="5111473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flipV="1">
            <a:off x="1928069" y="5089635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flipV="1">
            <a:off x="2483768" y="5052300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 flipV="1">
            <a:off x="2936181" y="5111473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 flipV="1">
            <a:off x="3491880" y="5039465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V="1">
            <a:off x="4067944" y="5085184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 flipV="1">
            <a:off x="4609715" y="5096511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 flipV="1">
            <a:off x="5148064" y="5059176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 flipV="1">
            <a:off x="5724128" y="5062648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 flipV="1">
            <a:off x="6156176" y="5039465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 flipV="1">
            <a:off x="6732240" y="5111473"/>
            <a:ext cx="195659" cy="1897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79296" cy="77809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1800" b="1" dirty="0"/>
              <a:t>2</a:t>
            </a:r>
            <a:r>
              <a:rPr lang="de-DE" altLang="de-DE" sz="1800" b="1" dirty="0" smtClean="0"/>
              <a:t>. Bestimmung </a:t>
            </a:r>
            <a:r>
              <a:rPr lang="de-DE" altLang="de-DE" sz="1800" b="1" dirty="0"/>
              <a:t>des orts- und quartiersüblichen Mietzinses anhand von </a:t>
            </a:r>
            <a:r>
              <a:rPr lang="de-DE" altLang="de-DE" sz="1800" b="1" dirty="0" smtClean="0"/>
              <a:t>Vergleichsobjekten</a:t>
            </a:r>
            <a:endParaRPr lang="de-DE" altLang="de-DE" sz="1800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37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60427CC9-965C-4A09-AB77-764734FEB223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11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5016" cy="48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 flipV="1">
            <a:off x="2699792" y="1245900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flipV="1">
            <a:off x="1547664" y="1251633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flipV="1">
            <a:off x="5312445" y="1251633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flipV="1">
            <a:off x="7092280" y="1245899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 flipV="1">
            <a:off x="8768829" y="1101885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 flipV="1">
            <a:off x="5004048" y="1101885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44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79296" cy="77809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1800" b="1" dirty="0"/>
              <a:t>2</a:t>
            </a:r>
            <a:r>
              <a:rPr lang="de-DE" altLang="de-DE" sz="1800" b="1" dirty="0" smtClean="0"/>
              <a:t>.1 Vergleichsobjekt Ruedi Walter </a:t>
            </a:r>
            <a:r>
              <a:rPr lang="de-DE" altLang="de-DE" sz="1800" b="1" dirty="0" err="1" smtClean="0"/>
              <a:t>Strasse</a:t>
            </a:r>
            <a:r>
              <a:rPr lang="de-DE" altLang="de-DE" sz="1800" b="1" dirty="0" smtClean="0"/>
              <a:t> </a:t>
            </a:r>
            <a:br>
              <a:rPr lang="de-DE" altLang="de-DE" sz="1800" b="1" dirty="0" smtClean="0"/>
            </a:br>
            <a:r>
              <a:rPr lang="de-DE" altLang="de-DE" sz="1800" b="1" dirty="0" smtClean="0"/>
              <a:t>Überblick Lage, Distanzen und Preis</a:t>
            </a:r>
            <a:endParaRPr lang="de-DE" altLang="de-DE" sz="1800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37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60427CC9-965C-4A09-AB77-764734FEB223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12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" y="1124744"/>
            <a:ext cx="89501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 flipV="1">
            <a:off x="7040637" y="1605941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 flipV="1">
            <a:off x="8100392" y="1611715"/>
            <a:ext cx="267667" cy="948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 flipV="1">
            <a:off x="3707905" y="4893735"/>
            <a:ext cx="72008" cy="4743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flipV="1">
            <a:off x="2195736" y="4830111"/>
            <a:ext cx="207639" cy="555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 flipV="1">
            <a:off x="3347864" y="1124743"/>
            <a:ext cx="279647" cy="36004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3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45DAE-1C4A-41DB-9D37-B8715546F62F}" type="slidenum">
              <a:rPr lang="en-US" altLang="de-DE" smtClean="0"/>
              <a:pPr>
                <a:defRPr/>
              </a:pPr>
              <a:t>13</a:t>
            </a:fld>
            <a:endParaRPr lang="en-US" alt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9256" cy="77809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1800" b="1" dirty="0"/>
              <a:t>2</a:t>
            </a:r>
            <a:r>
              <a:rPr lang="de-DE" altLang="de-DE" sz="1800" b="1" dirty="0" smtClean="0"/>
              <a:t>.1 Vergleichsobjekt Ruedi Walter </a:t>
            </a:r>
            <a:r>
              <a:rPr lang="de-DE" altLang="de-DE" sz="1800" b="1" dirty="0" err="1" smtClean="0"/>
              <a:t>Strasse</a:t>
            </a:r>
            <a:r>
              <a:rPr lang="de-DE" altLang="de-DE" sz="1800" b="1" dirty="0" smtClean="0"/>
              <a:t> </a:t>
            </a:r>
            <a:br>
              <a:rPr lang="de-DE" altLang="de-DE" sz="1800" b="1" dirty="0" smtClean="0"/>
            </a:br>
            <a:r>
              <a:rPr lang="de-DE" altLang="de-DE" sz="1800" b="1" dirty="0" smtClean="0"/>
              <a:t>Details zum Kriterium Lage - Mikrolage</a:t>
            </a:r>
            <a:endParaRPr lang="de-DE" altLang="de-DE" sz="1800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4249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 flipV="1">
            <a:off x="3131840" y="3140968"/>
            <a:ext cx="108012" cy="1440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929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79296" cy="77809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1800" b="1" dirty="0"/>
              <a:t>2</a:t>
            </a:r>
            <a:r>
              <a:rPr lang="de-DE" altLang="de-DE" sz="1800" b="1" dirty="0" smtClean="0"/>
              <a:t>.1 </a:t>
            </a:r>
            <a:r>
              <a:rPr lang="de-DE" altLang="de-DE" sz="1800" b="1" dirty="0"/>
              <a:t>Vergleichsobjekt </a:t>
            </a:r>
            <a:r>
              <a:rPr lang="de-DE" altLang="de-DE" sz="1800" b="1" dirty="0" smtClean="0"/>
              <a:t>Ruedi Walter </a:t>
            </a:r>
            <a:r>
              <a:rPr lang="de-DE" altLang="de-DE" sz="1800" b="1" dirty="0" err="1" smtClean="0"/>
              <a:t>Strasse</a:t>
            </a:r>
            <a:r>
              <a:rPr lang="de-DE" altLang="de-DE" sz="1800" b="1" dirty="0" smtClean="0"/>
              <a:t/>
            </a:r>
            <a:br>
              <a:rPr lang="de-DE" altLang="de-DE" sz="1800" b="1" dirty="0" smtClean="0"/>
            </a:br>
            <a:r>
              <a:rPr lang="de-DE" altLang="de-DE" sz="1800" b="1" dirty="0" smtClean="0"/>
              <a:t>Details zum Kriterium Zustand/Ausstattung</a:t>
            </a:r>
            <a:endParaRPr lang="de-DE" altLang="de-DE" sz="1800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37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60427CC9-965C-4A09-AB77-764734FEB223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14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4" y="980728"/>
            <a:ext cx="88714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3552D284-9AF8-43CA-B46A-87E400DABDA8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15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6931025" cy="83661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4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Traktanden</a:t>
            </a:r>
            <a:endParaRPr lang="en-US" altLang="de-DE" sz="2400" b="1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41438"/>
            <a:ext cx="7993062" cy="3816350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Darstellung des Objekts</a:t>
            </a:r>
            <a:endParaRPr lang="de-DE" altLang="de-DE" dirty="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</a:rPr>
              <a:t>Bestimmung des orts- und quartiersüblichen Mietzinses anhand von Vergleichsobjekten</a:t>
            </a:r>
            <a:endParaRPr lang="de-DE" altLang="ja-JP" dirty="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b="1" dirty="0" smtClean="0">
                <a:solidFill>
                  <a:srgbClr val="00529F"/>
                </a:solidFill>
              </a:rPr>
              <a:t>Weitere Informationen zum SVIT Online-Tool für die Bestellung von Gutachten</a:t>
            </a: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323850" y="1409700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01</a:t>
            </a: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23850" y="1798638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02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333375" y="2564904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 dirty="0" smtClean="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03</a:t>
            </a:r>
            <a:endParaRPr lang="en-US" altLang="de-DE" sz="1400" dirty="0">
              <a:solidFill>
                <a:srgbClr val="FFFFFF"/>
              </a:solidFill>
              <a:latin typeface="Arial Bold" charset="0"/>
              <a:ea typeface="MS PGothic" pitchFamily="34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1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de-CH" sz="1800" b="1" dirty="0" smtClean="0"/>
              <a:t>3. </a:t>
            </a:r>
            <a:r>
              <a:rPr lang="de-DE" altLang="de-DE" sz="1800" b="1" dirty="0"/>
              <a:t>Weitere Informationen zum SVIT Online-Tool für die Bestellung von </a:t>
            </a:r>
            <a:r>
              <a:rPr lang="de-DE" altLang="de-DE" sz="1800" b="1" dirty="0" smtClean="0"/>
              <a:t>Gutachten</a:t>
            </a:r>
            <a:br>
              <a:rPr lang="de-DE" altLang="de-DE" sz="1800" b="1" dirty="0" smtClean="0"/>
            </a:br>
            <a:r>
              <a:rPr lang="de-DE" altLang="de-DE" b="1" dirty="0"/>
              <a:t/>
            </a:r>
            <a:br>
              <a:rPr lang="de-DE" altLang="de-DE" b="1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421088"/>
          </a:xfrm>
        </p:spPr>
        <p:txBody>
          <a:bodyPr/>
          <a:lstStyle/>
          <a:p>
            <a:pPr marL="355600" lvl="1" indent="-355600">
              <a:spcBef>
                <a:spcPct val="50000"/>
              </a:spcBef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de-CH" altLang="de-DE" dirty="0" smtClean="0">
                <a:solidFill>
                  <a:srgbClr val="00529F"/>
                </a:solidFill>
              </a:rPr>
              <a:t>Wird vom SVIT in Zusammenarbeit mit dem Swiss Real Estate Institute lanciert</a:t>
            </a:r>
            <a:endParaRPr lang="de-CH" altLang="de-DE" dirty="0">
              <a:solidFill>
                <a:srgbClr val="00529F"/>
              </a:solidFill>
            </a:endParaRPr>
          </a:p>
          <a:p>
            <a:pPr marL="285750" indent="-285750">
              <a:spcBef>
                <a:spcPct val="5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CH" altLang="de-DE" dirty="0" smtClean="0">
                <a:solidFill>
                  <a:srgbClr val="00529F"/>
                </a:solidFill>
              </a:rPr>
              <a:t>Das Produkt steht ab dem 1. Mai in Französisch, Deutsch und Italienisch zur Verfügung</a:t>
            </a:r>
            <a:endParaRPr lang="de-CH" altLang="de-DE" dirty="0">
              <a:solidFill>
                <a:srgbClr val="00529F"/>
              </a:solidFill>
            </a:endParaRPr>
          </a:p>
          <a:p>
            <a:pPr marL="355600" indent="-355600">
              <a:spcBef>
                <a:spcPct val="5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CH" altLang="de-DE" dirty="0" smtClean="0">
                <a:solidFill>
                  <a:srgbClr val="00529F"/>
                </a:solidFill>
              </a:rPr>
              <a:t>Bestellung wird durch ein eigenes Internet-Portal getätigt (Herstellungsdauer: rund 10 Arbeitstage)</a:t>
            </a:r>
          </a:p>
          <a:p>
            <a:pPr marL="355600" indent="-355600">
              <a:spcBef>
                <a:spcPct val="50000"/>
              </a:spcBef>
              <a:buSzPct val="90000"/>
              <a:buFont typeface="Arial" panose="020B0604020202020204" pitchFamily="34" charset="0"/>
              <a:buChar char="•"/>
            </a:pPr>
            <a:r>
              <a:rPr lang="de-CH" altLang="de-DE" dirty="0">
                <a:solidFill>
                  <a:srgbClr val="00529F"/>
                </a:solidFill>
              </a:rPr>
              <a:t>Bewirtschafter bzw. Vermieter können das </a:t>
            </a:r>
            <a:r>
              <a:rPr lang="de-CH" altLang="de-DE" dirty="0" smtClean="0">
                <a:solidFill>
                  <a:srgbClr val="00529F"/>
                </a:solidFill>
              </a:rPr>
              <a:t>Gutachten </a:t>
            </a:r>
            <a:r>
              <a:rPr lang="de-CH" altLang="de-DE" dirty="0">
                <a:solidFill>
                  <a:srgbClr val="00529F"/>
                </a:solidFill>
              </a:rPr>
              <a:t>im Schlichtungsverfahren </a:t>
            </a:r>
            <a:r>
              <a:rPr lang="de-CH" altLang="de-DE" dirty="0" smtClean="0">
                <a:solidFill>
                  <a:srgbClr val="00529F"/>
                </a:solidFill>
              </a:rPr>
              <a:t>(ev. in Gerichtsverfahren) </a:t>
            </a:r>
            <a:r>
              <a:rPr lang="de-CH" altLang="de-DE" dirty="0">
                <a:solidFill>
                  <a:srgbClr val="00529F"/>
                </a:solidFill>
              </a:rPr>
              <a:t>als Parteigutachten einsetzen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45DAE-1C4A-41DB-9D37-B8715546F62F}" type="slidenum">
              <a:rPr lang="en-US" altLang="de-DE" smtClean="0"/>
              <a:pPr>
                <a:defRPr/>
              </a:pPr>
              <a:t>16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162044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de-CH" sz="1800" b="1" dirty="0"/>
              <a:t>3</a:t>
            </a:r>
            <a:r>
              <a:rPr lang="de-CH" sz="1800" b="1" dirty="0" smtClean="0"/>
              <a:t>. </a:t>
            </a:r>
            <a:r>
              <a:rPr lang="de-DE" altLang="de-DE" sz="1800" b="1" dirty="0"/>
              <a:t>Weitere Informationen zum SVIT Online-Tool für die Bestellung von </a:t>
            </a:r>
            <a:r>
              <a:rPr lang="de-DE" altLang="de-DE" sz="1800" b="1" dirty="0" smtClean="0"/>
              <a:t>Gutachten</a:t>
            </a:r>
            <a:br>
              <a:rPr lang="de-DE" altLang="de-DE" sz="1800" b="1" dirty="0" smtClean="0"/>
            </a:br>
            <a:r>
              <a:rPr lang="de-DE" altLang="de-DE" sz="1800" b="1" dirty="0" smtClean="0"/>
              <a:t>Details zum Ablauf und Preissystem</a:t>
            </a: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45DAE-1C4A-41DB-9D37-B8715546F62F}" type="slidenum">
              <a:rPr lang="en-US" altLang="de-DE" smtClean="0"/>
              <a:pPr>
                <a:defRPr/>
              </a:pPr>
              <a:t>17</a:t>
            </a:fld>
            <a:endParaRPr lang="en-US" altLang="de-D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3" y="1628775"/>
            <a:ext cx="832356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4029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de-CH" sz="1800" b="1" dirty="0"/>
              <a:t>3</a:t>
            </a:r>
            <a:r>
              <a:rPr lang="de-CH" sz="1800" b="1" dirty="0" smtClean="0"/>
              <a:t>. </a:t>
            </a:r>
            <a:r>
              <a:rPr lang="de-DE" altLang="de-DE" sz="1800" b="1" dirty="0"/>
              <a:t>Weitere Informationen zum SVIT Online-Tool für die Bestellung von </a:t>
            </a:r>
            <a:r>
              <a:rPr lang="de-DE" altLang="de-DE" sz="1800" b="1" dirty="0" smtClean="0"/>
              <a:t>Gutachten</a:t>
            </a:r>
            <a:br>
              <a:rPr lang="de-DE" altLang="de-DE" sz="1800" b="1" dirty="0" smtClean="0"/>
            </a:br>
            <a:r>
              <a:rPr lang="de-DE" altLang="de-DE" b="1" dirty="0"/>
              <a:t/>
            </a:r>
            <a:br>
              <a:rPr lang="de-DE" altLang="de-DE" b="1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525963"/>
          </a:xfrm>
        </p:spPr>
        <p:txBody>
          <a:bodyPr/>
          <a:lstStyle/>
          <a:p>
            <a:pPr marL="355600" lvl="1" indent="-355600">
              <a:spcBef>
                <a:spcPct val="50000"/>
              </a:spcBef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de-CH" altLang="de-DE" sz="2000" dirty="0" smtClean="0">
                <a:solidFill>
                  <a:srgbClr val="00529F"/>
                </a:solidFill>
              </a:rPr>
              <a:t>Das Portal finden Sie zukünftig auf </a:t>
            </a:r>
            <a:r>
              <a:rPr lang="de-CH" altLang="de-DE" sz="2000" b="1" dirty="0" smtClean="0">
                <a:solidFill>
                  <a:srgbClr val="00529F"/>
                </a:solidFill>
                <a:hlinkClick r:id="rId2"/>
              </a:rPr>
              <a:t>www.oqu.ch</a:t>
            </a:r>
            <a:endParaRPr lang="de-CH" altLang="de-DE" sz="2000" b="1" dirty="0" smtClean="0">
              <a:solidFill>
                <a:srgbClr val="00529F"/>
              </a:solidFill>
            </a:endParaRPr>
          </a:p>
          <a:p>
            <a:pPr marL="355600" lvl="1" indent="-355600">
              <a:spcBef>
                <a:spcPct val="50000"/>
              </a:spcBef>
              <a:buClr>
                <a:srgbClr val="0070C0"/>
              </a:buClr>
              <a:buSzPct val="90000"/>
              <a:buFont typeface="Arial" panose="020B0604020202020204" pitchFamily="34" charset="0"/>
              <a:buChar char="•"/>
            </a:pPr>
            <a:r>
              <a:rPr lang="de-CH" altLang="de-DE" sz="2000" dirty="0" smtClean="0">
                <a:solidFill>
                  <a:srgbClr val="00529F"/>
                </a:solidFill>
              </a:rPr>
              <a:t>Benutzer werden Schritt für Schritt durch die Gutachtensbestellung geführt</a:t>
            </a:r>
            <a:endParaRPr lang="de-CH" altLang="de-DE" sz="2000" dirty="0">
              <a:solidFill>
                <a:srgbClr val="00529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45DAE-1C4A-41DB-9D37-B8715546F62F}" type="slidenum">
              <a:rPr lang="en-US" altLang="de-DE" smtClean="0"/>
              <a:pPr>
                <a:defRPr/>
              </a:pPr>
              <a:t>18</a:t>
            </a:fld>
            <a:endParaRPr lang="en-US" alt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4" y="2636912"/>
            <a:ext cx="4870526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91" y="3861048"/>
            <a:ext cx="5173010" cy="2500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926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6378575"/>
            <a:ext cx="504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5850" y="6454775"/>
            <a:ext cx="15287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  <a:t/>
            </a:r>
            <a:b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</a:br>
            <a: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  <a:t/>
            </a:r>
            <a:b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</a:br>
            <a: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  <a:t/>
            </a:r>
            <a:br>
              <a:rPr lang="en-US" altLang="de-DE" sz="1800" dirty="0" smtClean="0">
                <a:latin typeface="Arial" pitchFamily="34" charset="0"/>
                <a:ea typeface="ヒラギノ角ゴ ProN W3" charset="-128"/>
                <a:sym typeface="Arial" pitchFamily="34" charset="0"/>
              </a:rPr>
            </a:br>
            <a:endParaRPr lang="en-US" altLang="de-DE" sz="1800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57200" y="476672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1000"/>
              </a:spcBef>
            </a:pPr>
            <a:endParaRPr lang="de-DE" altLang="de-DE" dirty="0" smtClean="0">
              <a:solidFill>
                <a:srgbClr val="00529F"/>
              </a:solidFill>
              <a:latin typeface="Arial Bold" charset="0"/>
              <a:sym typeface="Arial Bold" charset="0"/>
            </a:endParaRPr>
          </a:p>
          <a:p>
            <a:pPr marL="0" indent="0" eaLnBrk="1" hangingPunct="1">
              <a:spcBef>
                <a:spcPts val="1000"/>
              </a:spcBef>
            </a:pPr>
            <a:r>
              <a:rPr lang="de-DE" altLang="de-DE" sz="2400" b="1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/>
            </a:r>
            <a:br>
              <a:rPr lang="de-DE" altLang="de-DE" sz="2400" b="1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</a:br>
            <a:r>
              <a:rPr lang="de-DE" altLang="de-DE" sz="2800" b="1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Besten Dank für Ihre Aufmerksamkeit !</a:t>
            </a:r>
            <a:endParaRPr lang="de-DE" altLang="de-DE" sz="2800" b="1" dirty="0" smtClean="0">
              <a:solidFill>
                <a:srgbClr val="00529F"/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251520" y="6021288"/>
            <a:ext cx="1224136" cy="79208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732610"/>
            <a:ext cx="33845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37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3552D284-9AF8-43CA-B46A-87E400DABDA8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2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659688" cy="83661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1800" b="1" dirty="0" err="1" smtClean="0">
                <a:cs typeface="Arial" pitchFamily="34" charset="0"/>
                <a:sym typeface="Arial" pitchFamily="34" charset="0"/>
              </a:rPr>
              <a:t>Kriterien</a:t>
            </a:r>
            <a:r>
              <a:rPr lang="en-US" altLang="de-DE" sz="1800" b="1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n-US" altLang="de-DE" sz="1800" b="1" dirty="0" err="1" smtClean="0">
                <a:cs typeface="Arial" pitchFamily="34" charset="0"/>
                <a:sym typeface="Arial" pitchFamily="34" charset="0"/>
              </a:rPr>
              <a:t>zum</a:t>
            </a:r>
            <a:r>
              <a:rPr lang="en-US" altLang="de-DE" sz="1800" b="1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n-US" altLang="de-DE" sz="1800" b="1" dirty="0" err="1" smtClean="0">
                <a:cs typeface="Arial" pitchFamily="34" charset="0"/>
                <a:sym typeface="Arial" pitchFamily="34" charset="0"/>
              </a:rPr>
              <a:t>Nachweis</a:t>
            </a:r>
            <a:r>
              <a:rPr lang="en-US" altLang="de-DE" sz="1800" b="1" dirty="0" smtClean="0">
                <a:cs typeface="Arial" pitchFamily="34" charset="0"/>
                <a:sym typeface="Arial" pitchFamily="34" charset="0"/>
              </a:rPr>
              <a:t> der Orts- </a:t>
            </a:r>
            <a:r>
              <a:rPr lang="en-US" altLang="de-DE" sz="1800" b="1" dirty="0" err="1" smtClean="0">
                <a:cs typeface="Arial" pitchFamily="34" charset="0"/>
                <a:sym typeface="Arial" pitchFamily="34" charset="0"/>
              </a:rPr>
              <a:t>oder</a:t>
            </a:r>
            <a:r>
              <a:rPr lang="en-US" altLang="de-DE" sz="1800" b="1" dirty="0" smtClean="0">
                <a:cs typeface="Arial" pitchFamily="34" charset="0"/>
                <a:sym typeface="Arial" pitchFamily="34" charset="0"/>
              </a:rPr>
              <a:t> </a:t>
            </a:r>
            <a:r>
              <a:rPr lang="en-US" altLang="de-DE" sz="1800" b="1" dirty="0" err="1" smtClean="0">
                <a:cs typeface="Arial" pitchFamily="34" charset="0"/>
                <a:sym typeface="Arial" pitchFamily="34" charset="0"/>
              </a:rPr>
              <a:t>Quartiersüblichkeit</a:t>
            </a:r>
            <a:endParaRPr lang="en-US" altLang="de-DE" sz="1800" b="1" dirty="0" smtClean="0"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41438"/>
            <a:ext cx="8496622" cy="2015554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dirty="0" smtClean="0">
              <a:solidFill>
                <a:srgbClr val="00529F"/>
              </a:solidFill>
              <a:latin typeface="Arial Bold" charset="0"/>
              <a:sym typeface="Arial Bold" charset="0"/>
            </a:endParaRP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Lage (Immissionsbelastung ,Nähe zu Schulen, </a:t>
            </a:r>
            <a:r>
              <a:rPr lang="de-DE" altLang="de-DE" dirty="0" err="1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öV</a:t>
            </a: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, Einkauf etc.)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err="1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Grösse</a:t>
            </a: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 (Fläche; Zimmerzahl +/- 0.5 </a:t>
            </a:r>
            <a:r>
              <a:rPr lang="de-DE" altLang="de-DE" dirty="0" err="1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Zi</a:t>
            </a: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, ab 4 </a:t>
            </a:r>
            <a:r>
              <a:rPr lang="de-DE" altLang="de-DE" dirty="0" err="1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Zi</a:t>
            </a: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; m2-Abweichungen bis 20%)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Zustand und Ausstattung (Nasszellen, Bodenbelag, Balkon, Lift etc.)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Bauperiode (+/- 10 Jahre, bei älteren Bauten +/- 20 Jahre)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Vergleichbare Mietzinsgestaltung (Kostenstände; separat erhobene NK)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Mietzinse der Vergleichsobjekte dürfen ihrerseits nicht missbräuchlich sein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Mietzinse müssen in einer schmalen Bandbreite liegen (30 – 40 %)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rgbClr val="00529F"/>
                </a:solidFill>
                <a:latin typeface="Arial Bold" charset="0"/>
                <a:sym typeface="Arial Bold" charset="0"/>
              </a:rPr>
              <a:t>Mindestens 5 Objekte, die nicht dem gleichen Vermieter gehören dürfen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Alle Vergleichskriterien müssen im Verfahren substantiiert werden</a:t>
            </a:r>
          </a:p>
          <a:p>
            <a:pPr marL="285750" indent="-285750"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Im laufenden Mietverhältnis: statistisch relevanter Zeitraum</a:t>
            </a:r>
            <a:endParaRPr lang="de-DE" altLang="de-DE" dirty="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</a:rPr>
              <a:t/>
            </a:r>
            <a:br>
              <a:rPr lang="de-DE" altLang="de-DE" dirty="0" smtClean="0">
                <a:solidFill>
                  <a:srgbClr val="00529F"/>
                </a:solidFill>
              </a:rPr>
            </a:br>
            <a:endParaRPr lang="de-DE" altLang="de-DE" dirty="0" smtClean="0">
              <a:solidFill>
                <a:srgbClr val="00529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3552D284-9AF8-43CA-B46A-87E400DABDA8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3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16632"/>
            <a:ext cx="8659688" cy="692597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1800" b="1" dirty="0" err="1" smtClean="0">
                <a:cs typeface="Arial" pitchFamily="34" charset="0"/>
                <a:sym typeface="Arial" pitchFamily="34" charset="0"/>
              </a:rPr>
              <a:t>Databasis</a:t>
            </a:r>
            <a:r>
              <a:rPr lang="en-US" altLang="de-DE" sz="1800" b="1" dirty="0" smtClean="0">
                <a:cs typeface="Arial" pitchFamily="34" charset="0"/>
                <a:sym typeface="Arial" pitchFamily="34" charset="0"/>
              </a:rPr>
              <a:t> für die Gutachten: Mehr als ¼ Mio. Inserate pro Jahr</a:t>
            </a:r>
            <a:endParaRPr lang="en-US" altLang="de-DE" sz="1800" b="1" dirty="0" smtClean="0"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341438"/>
            <a:ext cx="8496622" cy="2015554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</a:rPr>
              <a:t/>
            </a:r>
            <a:br>
              <a:rPr lang="de-DE" altLang="de-DE" dirty="0" smtClean="0">
                <a:solidFill>
                  <a:srgbClr val="00529F"/>
                </a:solidFill>
              </a:rPr>
            </a:br>
            <a:endParaRPr lang="de-DE" altLang="de-DE" dirty="0" smtClean="0">
              <a:solidFill>
                <a:srgbClr val="00529F"/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246405740"/>
              </p:ext>
            </p:extLst>
          </p:nvPr>
        </p:nvGraphicFramePr>
        <p:xfrm>
          <a:off x="251520" y="1196752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226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3552D284-9AF8-43CA-B46A-87E400DABDA8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4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6931025" cy="83661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4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Traktanden</a:t>
            </a:r>
            <a:endParaRPr lang="en-US" altLang="de-DE" sz="2400" b="1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41438"/>
            <a:ext cx="7993062" cy="3816350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b="1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Darstellung des Objekts</a:t>
            </a:r>
            <a:endParaRPr lang="de-DE" altLang="de-DE" b="1" dirty="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</a:rPr>
              <a:t>Bestimmung des orts- und quartiersüblichen Mietzinses anhand von Vergleichsobjekten</a:t>
            </a:r>
            <a:endParaRPr lang="de-DE" altLang="ja-JP" dirty="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</a:rPr>
              <a:t>Weitere Informationen zum SVIT Online-Tool für die Bestellung von Gutachten</a:t>
            </a:r>
            <a:br>
              <a:rPr lang="de-DE" altLang="de-DE" dirty="0" smtClean="0">
                <a:solidFill>
                  <a:srgbClr val="00529F"/>
                </a:solidFill>
              </a:rPr>
            </a:br>
            <a:endParaRPr lang="de-DE" altLang="de-DE" dirty="0" smtClean="0">
              <a:solidFill>
                <a:srgbClr val="00529F"/>
              </a:solidFill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323850" y="1409700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01</a:t>
            </a: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23850" y="1798638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02</a:t>
            </a:r>
          </a:p>
        </p:txBody>
      </p:sp>
      <p:sp>
        <p:nvSpPr>
          <p:cNvPr id="5128" name="Rectangle 8"/>
          <p:cNvSpPr>
            <a:spLocks/>
          </p:cNvSpPr>
          <p:nvPr/>
        </p:nvSpPr>
        <p:spPr bwMode="auto">
          <a:xfrm>
            <a:off x="323850" y="2560836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 dirty="0" smtClean="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03</a:t>
            </a:r>
            <a:endParaRPr lang="en-US" altLang="de-DE" sz="1400" dirty="0">
              <a:solidFill>
                <a:srgbClr val="FFFFFF"/>
              </a:solidFill>
              <a:latin typeface="Arial Bold" charset="0"/>
              <a:ea typeface="MS PGothic" pitchFamily="34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14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1805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1800" b="1" dirty="0" smtClean="0"/>
              <a:t>1. Darstellung des Objekts</a:t>
            </a:r>
            <a:endParaRPr lang="en-US" altLang="de-DE" sz="1800" b="1" dirty="0" smtClean="0">
              <a:ea typeface="ヒラギノ角ゴ ProN W3" charset="-128"/>
              <a:sym typeface="Arial" pitchFamily="34" charset="0"/>
            </a:endParaRP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6378575"/>
            <a:ext cx="504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5850" y="6442075"/>
            <a:ext cx="15287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Picture 5"/>
          <p:cNvSpPr>
            <a:spLocks noChangeAspect="1" noChangeArrowheads="1"/>
          </p:cNvSpPr>
          <p:nvPr/>
        </p:nvSpPr>
        <p:spPr bwMode="auto">
          <a:xfrm>
            <a:off x="2301875" y="2463800"/>
            <a:ext cx="3757613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  <p:sp>
        <p:nvSpPr>
          <p:cNvPr id="6150" name="Rectangle 9"/>
          <p:cNvSpPr>
            <a:spLocks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de-CH" altLang="de-DE" sz="1200">
                <a:latin typeface="Cambria" pitchFamily="18" charset="0"/>
                <a:cs typeface="Times New Roman" pitchFamily="18" charset="0"/>
              </a:rPr>
              <a:t> </a:t>
            </a:r>
            <a:endParaRPr lang="de-CH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053"/>
            <a:ext cx="4718453" cy="54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4208221" y="723008"/>
            <a:ext cx="391319" cy="14401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922114"/>
          </a:xfrm>
        </p:spPr>
        <p:txBody>
          <a:bodyPr/>
          <a:lstStyle/>
          <a:p>
            <a:r>
              <a:rPr lang="de-DE" altLang="de-DE" sz="1800" b="1" dirty="0"/>
              <a:t>1. Darstellung des </a:t>
            </a:r>
            <a:r>
              <a:rPr lang="de-DE" altLang="de-DE" sz="1800" b="1" dirty="0" smtClean="0"/>
              <a:t>Objekts </a:t>
            </a:r>
            <a:br>
              <a:rPr lang="de-DE" altLang="de-DE" sz="1800" b="1" dirty="0" smtClean="0"/>
            </a:br>
            <a:r>
              <a:rPr lang="de-DE" altLang="de-DE" sz="1800" b="1" dirty="0" smtClean="0"/>
              <a:t>Details zum Kriterium Lage - Makrolage</a:t>
            </a: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45DAE-1C4A-41DB-9D37-B8715546F62F}" type="slidenum">
              <a:rPr lang="en-US" altLang="de-DE" smtClean="0"/>
              <a:pPr>
                <a:defRPr/>
              </a:pPr>
              <a:t>6</a:t>
            </a:fld>
            <a:endParaRPr lang="en-US" alt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5387" r="830" b="-280"/>
          <a:stretch/>
        </p:blipFill>
        <p:spPr bwMode="auto">
          <a:xfrm>
            <a:off x="251520" y="1052736"/>
            <a:ext cx="8892480" cy="50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 flipV="1">
            <a:off x="2627784" y="4319385"/>
            <a:ext cx="391319" cy="4571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8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de-DE" altLang="de-DE" sz="1800" b="1" dirty="0">
                <a:latin typeface="Arial Bold" charset="0"/>
              </a:rPr>
              <a:t>1. Darstellung des </a:t>
            </a:r>
            <a:r>
              <a:rPr lang="de-DE" altLang="de-DE" sz="1800" b="1" dirty="0" smtClean="0">
                <a:latin typeface="Arial Bold" charset="0"/>
              </a:rPr>
              <a:t>Objekts</a:t>
            </a:r>
            <a:br>
              <a:rPr lang="de-DE" altLang="de-DE" sz="1800" b="1" dirty="0" smtClean="0">
                <a:latin typeface="Arial Bold" charset="0"/>
              </a:rPr>
            </a:br>
            <a:r>
              <a:rPr lang="de-DE" altLang="de-DE" sz="1800" b="1" dirty="0" smtClean="0">
                <a:latin typeface="Arial Bold" charset="0"/>
              </a:rPr>
              <a:t> Details zum Kriterium Lage - Mikrolage</a:t>
            </a: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45DAE-1C4A-41DB-9D37-B8715546F62F}" type="slidenum">
              <a:rPr lang="en-US" altLang="de-DE" smtClean="0"/>
              <a:pPr>
                <a:defRPr/>
              </a:pPr>
              <a:t>7</a:t>
            </a:fld>
            <a:endParaRPr lang="en-US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80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 flipV="1">
            <a:off x="3779912" y="2780928"/>
            <a:ext cx="391319" cy="4571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70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de-DE" altLang="de-DE" sz="1800" b="1" dirty="0">
                <a:latin typeface="Arial Bold" charset="0"/>
              </a:rPr>
              <a:t>1. Darstellung des </a:t>
            </a:r>
            <a:r>
              <a:rPr lang="de-DE" altLang="de-DE" sz="1800" b="1" dirty="0" smtClean="0">
                <a:latin typeface="Arial Bold" charset="0"/>
              </a:rPr>
              <a:t>Objekts</a:t>
            </a:r>
            <a:br>
              <a:rPr lang="de-DE" altLang="de-DE" sz="1800" b="1" dirty="0" smtClean="0">
                <a:latin typeface="Arial Bold" charset="0"/>
              </a:rPr>
            </a:br>
            <a:r>
              <a:rPr lang="de-DE" altLang="de-DE" sz="1800" b="1" dirty="0" smtClean="0">
                <a:latin typeface="Arial Bold" charset="0"/>
              </a:rPr>
              <a:t>Details zum Kriterium Zustand/Ausstattung</a:t>
            </a:r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45DAE-1C4A-41DB-9D37-B8715546F62F}" type="slidenum">
              <a:rPr lang="en-US" altLang="de-DE" smtClean="0"/>
              <a:pPr>
                <a:defRPr/>
              </a:pPr>
              <a:t>8</a:t>
            </a:fld>
            <a:endParaRPr lang="en-US" alt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05445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77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fld id="{3552D284-9AF8-43CA-B46A-87E400DABDA8}" type="slidenum">
              <a:rPr lang="en-US" altLang="de-DE" sz="900" smtClean="0">
                <a:solidFill>
                  <a:srgbClr val="00529F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pPr eaLnBrk="1" hangingPunct="1">
                <a:defRPr/>
              </a:pPr>
              <a:t>9</a:t>
            </a:fld>
            <a:endParaRPr lang="en-US" altLang="de-DE" sz="900" smtClean="0">
              <a:solidFill>
                <a:srgbClr val="00529F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6931025" cy="836613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de-DE" sz="2400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Traktanden</a:t>
            </a:r>
            <a:endParaRPr lang="en-US" altLang="de-DE" sz="2400" b="1" dirty="0" smtClean="0">
              <a:latin typeface="Arial" pitchFamily="34" charset="0"/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341438"/>
            <a:ext cx="7993062" cy="3816350"/>
          </a:xfrm>
          <a:noFill/>
          <a:ln>
            <a:miter lim="800000"/>
            <a:headEnd/>
            <a:tailEnd/>
          </a:ln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  <a:latin typeface="Arial Bold" charset="0"/>
                <a:sym typeface="Arial Bold" charset="0"/>
              </a:rPr>
              <a:t>Darstellung des Objekts</a:t>
            </a:r>
            <a:endParaRPr lang="de-DE" altLang="de-DE" dirty="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b="1" dirty="0" smtClean="0">
                <a:solidFill>
                  <a:srgbClr val="00529F"/>
                </a:solidFill>
              </a:rPr>
              <a:t>Bestimmung des orts- und quartiersüblichen Mietzinses anhand von Vergleichsobjekten</a:t>
            </a:r>
            <a:endParaRPr lang="de-DE" altLang="ja-JP" b="1" dirty="0" smtClean="0"/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</a:pPr>
            <a:r>
              <a:rPr lang="de-DE" altLang="de-DE" dirty="0" smtClean="0">
                <a:solidFill>
                  <a:srgbClr val="00529F"/>
                </a:solidFill>
              </a:rPr>
              <a:t>Weitere Informationen zum SVIT Online-Tool für die Bestellung von Gutachten</a:t>
            </a:r>
            <a:br>
              <a:rPr lang="de-DE" altLang="de-DE" dirty="0" smtClean="0">
                <a:solidFill>
                  <a:srgbClr val="00529F"/>
                </a:solidFill>
              </a:rPr>
            </a:br>
            <a:endParaRPr lang="de-DE" altLang="de-DE" dirty="0" smtClean="0">
              <a:solidFill>
                <a:srgbClr val="00529F"/>
              </a:solidFill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323850" y="1409700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01</a:t>
            </a: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23850" y="1798638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02</a:t>
            </a:r>
          </a:p>
        </p:txBody>
      </p:sp>
      <p:sp>
        <p:nvSpPr>
          <p:cNvPr id="5128" name="Rectangle 8"/>
          <p:cNvSpPr>
            <a:spLocks/>
          </p:cNvSpPr>
          <p:nvPr/>
        </p:nvSpPr>
        <p:spPr bwMode="auto">
          <a:xfrm>
            <a:off x="323850" y="2560836"/>
            <a:ext cx="285750" cy="2921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38100" tIns="38100" rIns="38100" bIns="38100" anchor="ctr"/>
          <a:lstStyle/>
          <a:p>
            <a:pPr algn="l">
              <a:spcBef>
                <a:spcPts val="838"/>
              </a:spcBef>
            </a:pPr>
            <a:r>
              <a:rPr lang="en-US" altLang="de-DE" sz="1400" dirty="0" smtClean="0">
                <a:solidFill>
                  <a:srgbClr val="FFFFFF"/>
                </a:solidFill>
                <a:latin typeface="Arial Bold" charset="0"/>
                <a:ea typeface="MS PGothic" pitchFamily="34" charset="-128"/>
                <a:sym typeface="Arial Bold" charset="0"/>
              </a:rPr>
              <a:t>03</a:t>
            </a:r>
            <a:endParaRPr lang="en-US" altLang="de-DE" sz="1400" dirty="0">
              <a:solidFill>
                <a:srgbClr val="FFFFFF"/>
              </a:solidFill>
              <a:latin typeface="Arial Bold" charset="0"/>
              <a:ea typeface="MS PGothic" pitchFamily="34" charset="-128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0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elfolie">
  <a:themeElements>
    <a:clrScheme name="Default - Titel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elfoli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el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Le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Leer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434</Words>
  <Characters>0</Characters>
  <Application>Microsoft Office PowerPoint</Application>
  <PresentationFormat>Bildschirmpräsentation (4:3)</PresentationFormat>
  <Lines>0</Lines>
  <Paragraphs>86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Default - Titelfolie</vt:lpstr>
      <vt:lpstr>Default - Leer</vt:lpstr>
      <vt:lpstr>   </vt:lpstr>
      <vt:lpstr>Kriterien zum Nachweis der Orts- oder Quartiersüblichkeit</vt:lpstr>
      <vt:lpstr>Databasis für die Gutachten: Mehr als ¼ Mio. Inserate pro Jahr</vt:lpstr>
      <vt:lpstr>Traktanden</vt:lpstr>
      <vt:lpstr>1. Darstellung des Objekts</vt:lpstr>
      <vt:lpstr>1. Darstellung des Objekts  Details zum Kriterium Lage - Makrolage</vt:lpstr>
      <vt:lpstr>1. Darstellung des Objekts  Details zum Kriterium Lage - Mikrolage</vt:lpstr>
      <vt:lpstr>1. Darstellung des Objekts Details zum Kriterium Zustand/Ausstattung</vt:lpstr>
      <vt:lpstr>Traktanden</vt:lpstr>
      <vt:lpstr>2. Bestimmung des orts- und quartiersüblichen Mietzinses anhand von Vergleichsobjekten</vt:lpstr>
      <vt:lpstr>2. Bestimmung des orts- und quartiersüblichen Mietzinses anhand von Vergleichsobjekten</vt:lpstr>
      <vt:lpstr>2.1 Vergleichsobjekt Ruedi Walter Strasse  Überblick Lage, Distanzen und Preis</vt:lpstr>
      <vt:lpstr>2.1 Vergleichsobjekt Ruedi Walter Strasse  Details zum Kriterium Lage - Mikrolage</vt:lpstr>
      <vt:lpstr>2.1 Vergleichsobjekt Ruedi Walter Strasse Details zum Kriterium Zustand/Ausstattung</vt:lpstr>
      <vt:lpstr>Traktanden</vt:lpstr>
      <vt:lpstr>3. Weitere Informationen zum SVIT Online-Tool für die Bestellung von Gutachten  </vt:lpstr>
      <vt:lpstr>3. Weitere Informationen zum SVIT Online-Tool für die Bestellung von Gutachten Details zum Ablauf und Preissystem</vt:lpstr>
      <vt:lpstr>3. Weitere Informationen zum SVIT Online-Tool für die Bestellung von Gutachten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HWZ</dc:creator>
  <cp:lastModifiedBy>Hagen Tobias</cp:lastModifiedBy>
  <cp:revision>215</cp:revision>
  <cp:lastPrinted>2016-04-29T07:01:51Z</cp:lastPrinted>
  <dcterms:modified xsi:type="dcterms:W3CDTF">2017-05-26T07:58:18Z</dcterms:modified>
</cp:coreProperties>
</file>